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7"/>
  </p:notesMasterIdLst>
  <p:sldIdLst>
    <p:sldId id="297" r:id="rId2"/>
    <p:sldId id="298" r:id="rId3"/>
    <p:sldId id="299" r:id="rId4"/>
    <p:sldId id="300" r:id="rId5"/>
    <p:sldId id="301" r:id="rId6"/>
    <p:sldId id="307" r:id="rId7"/>
    <p:sldId id="302" r:id="rId8"/>
    <p:sldId id="303" r:id="rId9"/>
    <p:sldId id="304" r:id="rId10"/>
    <p:sldId id="306" r:id="rId11"/>
    <p:sldId id="291" r:id="rId12"/>
    <p:sldId id="292" r:id="rId13"/>
    <p:sldId id="293" r:id="rId14"/>
    <p:sldId id="294" r:id="rId15"/>
    <p:sldId id="283"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59" autoAdjust="0"/>
    <p:restoredTop sz="94660"/>
  </p:normalViewPr>
  <p:slideViewPr>
    <p:cSldViewPr snapToGrid="0">
      <p:cViewPr varScale="1">
        <p:scale>
          <a:sx n="72" d="100"/>
          <a:sy n="72" d="100"/>
        </p:scale>
        <p:origin x="16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9D5B6E-D81F-4A44-9AFD-8AFB682B1EF3}" type="datetimeFigureOut">
              <a:rPr lang="en-US" smtClean="0"/>
              <a:t>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38496F9-DF15-414D-8FC5-6548B61272FD}" type="slidenum">
              <a:rPr lang="en-US" smtClean="0"/>
              <a:t>‹#›</a:t>
            </a:fld>
            <a:endParaRPr lang="en-US"/>
          </a:p>
        </p:txBody>
      </p:sp>
    </p:spTree>
    <p:extLst>
      <p:ext uri="{BB962C8B-B14F-4D97-AF65-F5344CB8AC3E}">
        <p14:creationId xmlns:p14="http://schemas.microsoft.com/office/powerpoint/2010/main" val="66873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748362D-825D-4A82-A0AE-0E1171E04A9C}" type="datetimeFigureOut">
              <a:rPr lang="en-US" smtClean="0"/>
              <a:t>2/5/2020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75008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63020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60470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97861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4821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6247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2/5/2020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6452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748362D-825D-4A82-A0AE-0E1171E04A9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64822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748362D-825D-4A82-A0AE-0E1171E04A9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7163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784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8038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9947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6133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05625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28465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7768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719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748362D-825D-4A82-A0AE-0E1171E04A9C}" type="datetimeFigureOut">
              <a:rPr lang="en-US" smtClean="0"/>
              <a:t>2/5/2020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256277832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400" b="1" dirty="0"/>
              <a:t>Do now – Hand in IA paper drafts for feedback</a:t>
            </a:r>
          </a:p>
          <a:p>
            <a:r>
              <a:rPr lang="en-US" sz="2400" b="1" dirty="0"/>
              <a:t>More from Stan Misler</a:t>
            </a:r>
          </a:p>
          <a:p>
            <a:r>
              <a:rPr lang="en-US" sz="2800" b="1" dirty="0"/>
              <a:t> Objective:  </a:t>
            </a:r>
          </a:p>
          <a:p>
            <a:pPr lvl="1"/>
            <a:r>
              <a:rPr lang="en-US" sz="2400" b="1" dirty="0"/>
              <a:t>5.3 Batteries</a:t>
            </a:r>
          </a:p>
          <a:p>
            <a:r>
              <a:rPr lang="en-US" sz="2400" b="1" dirty="0"/>
              <a:t>Assignment: p230 #30-36, p226 # 24, 29</a:t>
            </a:r>
            <a:endParaRPr lang="en-US" sz="2400" b="1" u="sng" dirty="0"/>
          </a:p>
          <a:p>
            <a:endParaRPr lang="en-US" sz="2400" b="1" dirty="0"/>
          </a:p>
        </p:txBody>
      </p:sp>
      <p:sp>
        <p:nvSpPr>
          <p:cNvPr id="4" name="Content Placeholder 3"/>
          <p:cNvSpPr>
            <a:spLocks noGrp="1"/>
          </p:cNvSpPr>
          <p:nvPr>
            <p:ph sz="half" idx="2"/>
          </p:nvPr>
        </p:nvSpPr>
        <p:spPr/>
        <p:txBody>
          <a:bodyPr>
            <a:normAutofit/>
          </a:bodyPr>
          <a:lstStyle/>
          <a:p>
            <a:r>
              <a:rPr lang="en-US" sz="2400" b="1" dirty="0"/>
              <a:t>Agenda:</a:t>
            </a:r>
          </a:p>
          <a:p>
            <a:pPr lvl="1"/>
            <a:r>
              <a:rPr lang="en-US" sz="2400" b="1" dirty="0"/>
              <a:t>EMF</a:t>
            </a:r>
          </a:p>
          <a:p>
            <a:pPr lvl="1"/>
            <a:r>
              <a:rPr lang="en-US" sz="2400" b="1" dirty="0"/>
              <a:t>Ideal Batteries</a:t>
            </a:r>
          </a:p>
          <a:p>
            <a:pPr lvl="1"/>
            <a:r>
              <a:rPr lang="en-US" sz="2400" b="1" dirty="0"/>
              <a:t>Real Batteries</a:t>
            </a:r>
          </a:p>
          <a:p>
            <a:pPr lvl="1"/>
            <a:r>
              <a:rPr lang="en-US" sz="2400" b="1" dirty="0"/>
              <a:t>Potential Dividers</a:t>
            </a:r>
          </a:p>
          <a:p>
            <a:pPr lvl="1"/>
            <a:endParaRPr lang="en-US" sz="2000" b="1" dirty="0"/>
          </a:p>
          <a:p>
            <a:pPr lvl="1"/>
            <a:endParaRPr lang="en-US" sz="2000" b="1" dirty="0"/>
          </a:p>
          <a:p>
            <a:pPr lvl="1"/>
            <a:endParaRPr lang="en-US" sz="2000" b="1" dirty="0"/>
          </a:p>
          <a:p>
            <a:pPr lvl="1"/>
            <a:endParaRPr lang="en-US" sz="2000" b="1" dirty="0"/>
          </a:p>
          <a:p>
            <a:pPr lvl="1"/>
            <a:endParaRPr lang="en-US" sz="2000" b="1" dirty="0"/>
          </a:p>
          <a:p>
            <a:pPr lvl="1"/>
            <a:endParaRPr lang="en-US" sz="2000" b="1" dirty="0"/>
          </a:p>
          <a:p>
            <a:endParaRPr lang="en-US" dirty="0"/>
          </a:p>
        </p:txBody>
      </p:sp>
      <p:sp>
        <p:nvSpPr>
          <p:cNvPr id="5" name="Title 1"/>
          <p:cNvSpPr txBox="1">
            <a:spLocks/>
          </p:cNvSpPr>
          <p:nvPr/>
        </p:nvSpPr>
        <p:spPr bwMode="gray">
          <a:xfrm>
            <a:off x="1154954" y="956251"/>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Physics 4 – Feb 6, 2020</a:t>
            </a:r>
          </a:p>
        </p:txBody>
      </p:sp>
    </p:spTree>
    <p:extLst>
      <p:ext uri="{BB962C8B-B14F-4D97-AF65-F5344CB8AC3E}">
        <p14:creationId xmlns:p14="http://schemas.microsoft.com/office/powerpoint/2010/main" val="143998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Charging a battery</a:t>
            </a:r>
          </a:p>
        </p:txBody>
      </p:sp>
      <p:sp>
        <p:nvSpPr>
          <p:cNvPr id="3" name="Content Placeholder 2"/>
          <p:cNvSpPr>
            <a:spLocks noGrp="1"/>
          </p:cNvSpPr>
          <p:nvPr>
            <p:ph idx="1"/>
          </p:nvPr>
        </p:nvSpPr>
        <p:spPr>
          <a:xfrm>
            <a:off x="1154955" y="2603500"/>
            <a:ext cx="5447323" cy="3416300"/>
          </a:xfrm>
        </p:spPr>
        <p:txBody>
          <a:bodyPr>
            <a:normAutofit fontScale="92500" lnSpcReduction="20000"/>
          </a:bodyPr>
          <a:lstStyle/>
          <a:p>
            <a:r>
              <a:rPr lang="en-US" sz="2400" b="1" dirty="0"/>
              <a:t>You can </a:t>
            </a:r>
            <a:r>
              <a:rPr lang="en-US" sz="2400" b="1" u="sng" dirty="0"/>
              <a:t>charge</a:t>
            </a:r>
            <a:r>
              <a:rPr lang="en-US" sz="2400" b="1" dirty="0"/>
              <a:t> a secondary battery by </a:t>
            </a:r>
            <a:r>
              <a:rPr lang="en-US" sz="2400" b="1" u="sng" dirty="0"/>
              <a:t>placing it “backwards”</a:t>
            </a:r>
            <a:r>
              <a:rPr lang="en-US" sz="2400" b="1" dirty="0"/>
              <a:t> in the circuit.</a:t>
            </a:r>
          </a:p>
          <a:p>
            <a:r>
              <a:rPr lang="en-US" sz="2400" b="1" dirty="0"/>
              <a:t>Remember the sign conventions for Kirchhoff’s loop rule? </a:t>
            </a:r>
          </a:p>
          <a:p>
            <a:pPr lvl="1"/>
            <a:r>
              <a:rPr lang="en-US" sz="2400" b="1" dirty="0"/>
              <a:t>A battery that is backwards drains potential.  </a:t>
            </a:r>
          </a:p>
          <a:p>
            <a:pPr lvl="1"/>
            <a:r>
              <a:rPr lang="en-US" sz="2400" b="1" dirty="0"/>
              <a:t>That energy loss is transferred into chemical energy recharging the battery</a:t>
            </a:r>
            <a:r>
              <a:rPr lang="en-US" sz="2000" b="1" dirty="0"/>
              <a:t>.</a:t>
            </a:r>
          </a:p>
        </p:txBody>
      </p:sp>
      <p:pic>
        <p:nvPicPr>
          <p:cNvPr id="4" name="Picture 3"/>
          <p:cNvPicPr>
            <a:picLocks noChangeAspect="1"/>
          </p:cNvPicPr>
          <p:nvPr/>
        </p:nvPicPr>
        <p:blipFill rotWithShape="1">
          <a:blip r:embed="rId2"/>
          <a:srcRect l="49096" t="31202" r="25384" b="27155"/>
          <a:stretch/>
        </p:blipFill>
        <p:spPr>
          <a:xfrm>
            <a:off x="7036231" y="2340029"/>
            <a:ext cx="4540347" cy="4165396"/>
          </a:xfrm>
          <a:prstGeom prst="rect">
            <a:avLst/>
          </a:prstGeom>
        </p:spPr>
      </p:pic>
    </p:spTree>
    <p:extLst>
      <p:ext uri="{BB962C8B-B14F-4D97-AF65-F5344CB8AC3E}">
        <p14:creationId xmlns:p14="http://schemas.microsoft.com/office/powerpoint/2010/main" val="275299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Galvanometers</a:t>
            </a:r>
          </a:p>
        </p:txBody>
      </p:sp>
      <p:sp>
        <p:nvSpPr>
          <p:cNvPr id="3" name="Content Placeholder 2"/>
          <p:cNvSpPr>
            <a:spLocks noGrp="1"/>
          </p:cNvSpPr>
          <p:nvPr>
            <p:ph idx="1"/>
          </p:nvPr>
        </p:nvSpPr>
        <p:spPr>
          <a:xfrm>
            <a:off x="1154954" y="2603500"/>
            <a:ext cx="10422280" cy="3416300"/>
          </a:xfrm>
        </p:spPr>
        <p:txBody>
          <a:bodyPr>
            <a:noAutofit/>
          </a:bodyPr>
          <a:lstStyle/>
          <a:p>
            <a:r>
              <a:rPr lang="en-US" sz="2400" b="1" dirty="0"/>
              <a:t>A </a:t>
            </a:r>
            <a:r>
              <a:rPr lang="en-US" sz="2400" b="1" u="sng" dirty="0"/>
              <a:t>galvanometer</a:t>
            </a:r>
            <a:r>
              <a:rPr lang="en-US" sz="2400" b="1" dirty="0"/>
              <a:t> is an instrument that </a:t>
            </a:r>
            <a:r>
              <a:rPr lang="en-US" sz="2400" b="1" u="sng" dirty="0"/>
              <a:t>uses moving magnetic fields </a:t>
            </a:r>
            <a:r>
              <a:rPr lang="en-US" sz="2400" b="1" dirty="0"/>
              <a:t>to measure currents. (we’ll look into the interaction between magnetic fields and currents in the next lesson.)</a:t>
            </a:r>
          </a:p>
          <a:p>
            <a:r>
              <a:rPr lang="en-US" sz="2400" b="1" dirty="0"/>
              <a:t>For now, know that IB considers galvanometers to be a general kind of </a:t>
            </a:r>
            <a:r>
              <a:rPr lang="en-US" sz="2400" b="1" u="sng" dirty="0"/>
              <a:t>analog electrical sensor</a:t>
            </a:r>
            <a:r>
              <a:rPr lang="en-US" sz="2400" b="1" dirty="0"/>
              <a:t>. They give it symbol of an arrow in a circle, like a little dial.</a:t>
            </a:r>
          </a:p>
          <a:p>
            <a:r>
              <a:rPr lang="en-US" sz="2400" b="1" dirty="0"/>
              <a:t>If its </a:t>
            </a:r>
            <a:r>
              <a:rPr lang="en-US" sz="2400" b="1" u="sng" dirty="0"/>
              <a:t>connected in series</a:t>
            </a:r>
            <a:r>
              <a:rPr lang="en-US" sz="2400" b="1" dirty="0"/>
              <a:t>, its acting like an </a:t>
            </a:r>
            <a:r>
              <a:rPr lang="en-US" sz="2400" b="1" u="sng" dirty="0"/>
              <a:t>ammeter.</a:t>
            </a:r>
          </a:p>
          <a:p>
            <a:r>
              <a:rPr lang="en-US" sz="2400" b="1" dirty="0"/>
              <a:t>If its </a:t>
            </a:r>
            <a:r>
              <a:rPr lang="en-US" sz="2400" b="1" u="sng" dirty="0"/>
              <a:t>connected in parallel</a:t>
            </a:r>
            <a:r>
              <a:rPr lang="en-US" sz="2400" b="1" dirty="0"/>
              <a:t>, its acting like a </a:t>
            </a:r>
            <a:r>
              <a:rPr lang="en-US" sz="2400" b="1" u="sng" dirty="0"/>
              <a:t>voltmeter</a:t>
            </a:r>
            <a:r>
              <a:rPr lang="en-US" sz="2400" b="1" dirty="0"/>
              <a:t>.</a:t>
            </a:r>
          </a:p>
          <a:p>
            <a:r>
              <a:rPr lang="en-US" sz="2400" b="1" dirty="0"/>
              <a:t>Should only be a current sensor, but IB seems to generalize.</a:t>
            </a:r>
          </a:p>
        </p:txBody>
      </p:sp>
    </p:spTree>
    <p:extLst>
      <p:ext uri="{BB962C8B-B14F-4D97-AF65-F5344CB8AC3E}">
        <p14:creationId xmlns:p14="http://schemas.microsoft.com/office/powerpoint/2010/main" val="114668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Dividers</a:t>
            </a:r>
          </a:p>
        </p:txBody>
      </p:sp>
      <p:sp>
        <p:nvSpPr>
          <p:cNvPr id="3" name="Content Placeholder 2"/>
          <p:cNvSpPr>
            <a:spLocks noGrp="1"/>
          </p:cNvSpPr>
          <p:nvPr>
            <p:ph idx="1"/>
          </p:nvPr>
        </p:nvSpPr>
        <p:spPr>
          <a:xfrm>
            <a:off x="805912" y="2603500"/>
            <a:ext cx="10538847" cy="3332351"/>
          </a:xfrm>
        </p:spPr>
        <p:txBody>
          <a:bodyPr>
            <a:noAutofit/>
          </a:bodyPr>
          <a:lstStyle/>
          <a:p>
            <a:r>
              <a:rPr lang="en-US" sz="2400" b="1" dirty="0"/>
              <a:t>Consider the </a:t>
            </a:r>
            <a:r>
              <a:rPr lang="en-US" sz="2400" b="1" u="sng" dirty="0"/>
              <a:t>potentials listed </a:t>
            </a:r>
            <a:r>
              <a:rPr lang="en-US" sz="2400" b="1" dirty="0"/>
              <a:t>for any </a:t>
            </a:r>
            <a:r>
              <a:rPr lang="en-US" sz="2400" b="1" u="sng" dirty="0"/>
              <a:t>series circuit </a:t>
            </a:r>
            <a:r>
              <a:rPr lang="en-US" sz="2400" b="1" dirty="0"/>
              <a:t>you have solved.</a:t>
            </a:r>
          </a:p>
          <a:p>
            <a:r>
              <a:rPr lang="en-US" sz="2400" b="1" dirty="0"/>
              <a:t>The total </a:t>
            </a:r>
            <a:r>
              <a:rPr lang="en-US" sz="2400" b="1" u="sng" dirty="0"/>
              <a:t>potential for the circuit is divided</a:t>
            </a:r>
            <a:r>
              <a:rPr lang="en-US" sz="2400" b="1" dirty="0"/>
              <a:t> amongst all of the series resistors.</a:t>
            </a:r>
          </a:p>
          <a:p>
            <a:r>
              <a:rPr lang="en-US" sz="2400" b="1" dirty="0"/>
              <a:t>If you want to use a 24 V power source, but only want to expose some resistor or load of interest to a lower voltage, you could use a </a:t>
            </a:r>
            <a:r>
              <a:rPr lang="en-US" sz="2400" b="1" u="sng" dirty="0"/>
              <a:t>“potential divider”, or an extra resister in series with the battery</a:t>
            </a:r>
            <a:r>
              <a:rPr lang="en-US" sz="2400" b="1" dirty="0"/>
              <a:t>.</a:t>
            </a:r>
          </a:p>
          <a:p>
            <a:r>
              <a:rPr lang="en-US" sz="2400" b="1" dirty="0"/>
              <a:t>A real potential divider allows one to dial up any desired potential by creating a circuit with a </a:t>
            </a:r>
            <a:r>
              <a:rPr lang="en-US" sz="2400" b="1" u="sng" dirty="0"/>
              <a:t>variable amount of series resistance.</a:t>
            </a:r>
          </a:p>
        </p:txBody>
      </p:sp>
    </p:spTree>
    <p:extLst>
      <p:ext uri="{BB962C8B-B14F-4D97-AF65-F5344CB8AC3E}">
        <p14:creationId xmlns:p14="http://schemas.microsoft.com/office/powerpoint/2010/main" val="19502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potential divider</a:t>
            </a:r>
          </a:p>
        </p:txBody>
      </p:sp>
      <p:sp>
        <p:nvSpPr>
          <p:cNvPr id="3" name="Content Placeholder 2"/>
          <p:cNvSpPr>
            <a:spLocks noGrp="1"/>
          </p:cNvSpPr>
          <p:nvPr>
            <p:ph idx="1"/>
          </p:nvPr>
        </p:nvSpPr>
        <p:spPr/>
        <p:txBody>
          <a:bodyPr/>
          <a:lstStyle/>
          <a:p>
            <a:r>
              <a:rPr lang="en-US" b="1" dirty="0"/>
              <a:t>The potential you use for Resistor R is the battery voltage LESS the potential used in Resistor R</a:t>
            </a:r>
            <a:r>
              <a:rPr lang="en-US" b="1" baseline="-25000" dirty="0"/>
              <a:t>2</a:t>
            </a:r>
            <a:r>
              <a:rPr lang="en-US" b="1" dirty="0"/>
              <a:t> , or the part of the variable resistor to the right of S.</a:t>
            </a:r>
            <a:endParaRPr lang="en-US" dirty="0"/>
          </a:p>
        </p:txBody>
      </p:sp>
      <p:pic>
        <p:nvPicPr>
          <p:cNvPr id="4" name="Picture 3"/>
          <p:cNvPicPr>
            <a:picLocks noChangeAspect="1"/>
          </p:cNvPicPr>
          <p:nvPr/>
        </p:nvPicPr>
        <p:blipFill rotWithShape="1">
          <a:blip r:embed="rId2"/>
          <a:srcRect l="20447" t="36779" r="20952" b="19407"/>
          <a:stretch/>
        </p:blipFill>
        <p:spPr>
          <a:xfrm>
            <a:off x="1695117" y="3414099"/>
            <a:ext cx="8192808" cy="3443901"/>
          </a:xfrm>
          <a:prstGeom prst="rect">
            <a:avLst/>
          </a:prstGeom>
        </p:spPr>
      </p:pic>
    </p:spTree>
    <p:extLst>
      <p:ext uri="{BB962C8B-B14F-4D97-AF65-F5344CB8AC3E}">
        <p14:creationId xmlns:p14="http://schemas.microsoft.com/office/powerpoint/2010/main" val="31136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divider problem</a:t>
            </a:r>
          </a:p>
        </p:txBody>
      </p:sp>
      <p:sp>
        <p:nvSpPr>
          <p:cNvPr id="3" name="Content Placeholder 2"/>
          <p:cNvSpPr>
            <a:spLocks noGrp="1"/>
          </p:cNvSpPr>
          <p:nvPr>
            <p:ph idx="1"/>
          </p:nvPr>
        </p:nvSpPr>
        <p:spPr>
          <a:xfrm>
            <a:off x="1122831" y="2603500"/>
            <a:ext cx="6895754" cy="3416300"/>
          </a:xfrm>
        </p:spPr>
        <p:txBody>
          <a:bodyPr>
            <a:normAutofit/>
          </a:bodyPr>
          <a:lstStyle/>
          <a:p>
            <a:r>
              <a:rPr lang="en-US" sz="2400" b="1" dirty="0"/>
              <a:t>The XY bar for this potential divider is made from a material that has a uniform linear resistance of 3.5 </a:t>
            </a:r>
            <a:r>
              <a:rPr lang="en-US" sz="2400" b="1" dirty="0">
                <a:sym typeface="Euclid Symbol" panose="05050102010706020507" pitchFamily="18" charset="2"/>
              </a:rPr>
              <a:t>/cm. You connect this potential divider to a 20  resistor and a cell with a 16 V potential. If the current in the resistor needs to be 0.400 A and the XY bar is 6.00 cm long, how far from X does the connection point S need to be set?</a:t>
            </a:r>
            <a:endParaRPr lang="en-US" sz="2400" b="1" dirty="0"/>
          </a:p>
        </p:txBody>
      </p:sp>
      <p:pic>
        <p:nvPicPr>
          <p:cNvPr id="4" name="Picture 3"/>
          <p:cNvPicPr>
            <a:picLocks noChangeAspect="1"/>
          </p:cNvPicPr>
          <p:nvPr/>
        </p:nvPicPr>
        <p:blipFill rotWithShape="1">
          <a:blip r:embed="rId2"/>
          <a:srcRect l="20447" t="36779" r="50463" b="31842"/>
          <a:stretch/>
        </p:blipFill>
        <p:spPr>
          <a:xfrm>
            <a:off x="8192396" y="2603500"/>
            <a:ext cx="3447942" cy="2091061"/>
          </a:xfrm>
          <a:prstGeom prst="rect">
            <a:avLst/>
          </a:prstGeom>
        </p:spPr>
      </p:pic>
    </p:spTree>
    <p:extLst>
      <p:ext uri="{BB962C8B-B14F-4D97-AF65-F5344CB8AC3E}">
        <p14:creationId xmlns:p14="http://schemas.microsoft.com/office/powerpoint/2010/main" val="445943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slip and homework</a:t>
            </a:r>
          </a:p>
        </p:txBody>
      </p:sp>
      <p:sp>
        <p:nvSpPr>
          <p:cNvPr id="3" name="Content Placeholder 2"/>
          <p:cNvSpPr>
            <a:spLocks noGrp="1"/>
          </p:cNvSpPr>
          <p:nvPr>
            <p:ph idx="1"/>
          </p:nvPr>
        </p:nvSpPr>
        <p:spPr>
          <a:xfrm>
            <a:off x="1154954" y="2603500"/>
            <a:ext cx="9902252" cy="3416300"/>
          </a:xfrm>
        </p:spPr>
        <p:txBody>
          <a:bodyPr>
            <a:normAutofit lnSpcReduction="10000"/>
          </a:bodyPr>
          <a:lstStyle/>
          <a:p>
            <a:pPr lvl="1"/>
            <a:r>
              <a:rPr lang="en-US" sz="2400" b="1" dirty="0"/>
              <a:t>Exit Slip –  The potential difference across the terminals of a battery is 4.8 V when the current is 1.2 A and 4.4 V when the current is 1.4 A. Determine the emf of the battery and the internal resistance.</a:t>
            </a:r>
            <a:endParaRPr lang="en-US" sz="2200" b="1" dirty="0"/>
          </a:p>
          <a:p>
            <a:pPr marL="457200" lvl="1" indent="0">
              <a:buNone/>
            </a:pPr>
            <a:endParaRPr lang="en-US" sz="2400" b="1" dirty="0"/>
          </a:p>
          <a:p>
            <a:pPr lvl="1"/>
            <a:r>
              <a:rPr lang="en-US" sz="2000" b="1" dirty="0"/>
              <a:t>What’s due? (homework for a homework check next class) </a:t>
            </a:r>
          </a:p>
          <a:p>
            <a:pPr lvl="2"/>
            <a:r>
              <a:rPr lang="en-US" sz="1800" b="1" dirty="0"/>
              <a:t>Ch 5.3 p230 #30-36</a:t>
            </a:r>
            <a:endParaRPr lang="en-US" sz="1800" b="1" u="sng" dirty="0"/>
          </a:p>
          <a:p>
            <a:pPr lvl="1"/>
            <a:r>
              <a:rPr lang="en-US" sz="2000" b="1" dirty="0"/>
              <a:t>What’s next? (What to read to prepare for the next class)</a:t>
            </a:r>
          </a:p>
          <a:p>
            <a:pPr lvl="2"/>
            <a:r>
              <a:rPr lang="en-US" sz="1800" b="1" dirty="0"/>
              <a:t>Read Ch 5.4 p 232 – 241 Magnetism</a:t>
            </a:r>
            <a:endParaRPr lang="en-US" sz="1600" b="1" dirty="0"/>
          </a:p>
          <a:p>
            <a:pPr lvl="2"/>
            <a:endParaRPr lang="en-US" sz="1800" b="1" dirty="0"/>
          </a:p>
        </p:txBody>
      </p:sp>
    </p:spTree>
    <p:extLst>
      <p:ext uri="{BB962C8B-B14F-4D97-AF65-F5344CB8AC3E}">
        <p14:creationId xmlns:p14="http://schemas.microsoft.com/office/powerpoint/2010/main" val="200905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Electromotive Force</a:t>
            </a:r>
          </a:p>
        </p:txBody>
      </p:sp>
      <p:sp>
        <p:nvSpPr>
          <p:cNvPr id="6" name="Content Placeholder 5"/>
          <p:cNvSpPr>
            <a:spLocks noGrp="1"/>
          </p:cNvSpPr>
          <p:nvPr>
            <p:ph idx="1"/>
          </p:nvPr>
        </p:nvSpPr>
        <p:spPr>
          <a:xfrm>
            <a:off x="1154954" y="2293750"/>
            <a:ext cx="10577263" cy="4005020"/>
          </a:xfrm>
        </p:spPr>
        <p:txBody>
          <a:bodyPr/>
          <a:lstStyle/>
          <a:p>
            <a:r>
              <a:rPr lang="en-US" sz="2400" b="1" dirty="0"/>
              <a:t>An EMF doesn’t have to be a battery, it’s just that batteries are by far the most common.</a:t>
            </a:r>
          </a:p>
          <a:p>
            <a:r>
              <a:rPr lang="en-US" sz="2400" b="1" dirty="0"/>
              <a:t>What is needed is a source of a potential difference, an electromotive force (EMF), symbolized by </a:t>
            </a:r>
            <a:r>
              <a:rPr lang="en-US" sz="3200" b="1" dirty="0">
                <a:sym typeface="Euclid Symbol" panose="05050102010706020507" pitchFamily="18" charset="2"/>
              </a:rPr>
              <a:t></a:t>
            </a:r>
            <a:r>
              <a:rPr lang="en-US" sz="2400" b="1" dirty="0">
                <a:sym typeface="Euclid Symbol" panose="05050102010706020507" pitchFamily="18" charset="2"/>
              </a:rPr>
              <a:t>.</a:t>
            </a:r>
          </a:p>
          <a:p>
            <a:r>
              <a:rPr lang="en-US" sz="2400" b="1" dirty="0">
                <a:sym typeface="Euclid Symbol" panose="05050102010706020507" pitchFamily="18" charset="2"/>
              </a:rPr>
              <a:t>An EMF converts some other form of energy into electrical energy.</a:t>
            </a:r>
          </a:p>
          <a:p>
            <a:endParaRPr lang="en-US" dirty="0"/>
          </a:p>
        </p:txBody>
      </p:sp>
      <p:graphicFrame>
        <p:nvGraphicFramePr>
          <p:cNvPr id="7" name="Table 6"/>
          <p:cNvGraphicFramePr>
            <a:graphicFrameLocks noGrp="1"/>
          </p:cNvGraphicFramePr>
          <p:nvPr/>
        </p:nvGraphicFramePr>
        <p:xfrm>
          <a:off x="1788367" y="4742072"/>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83728300"/>
                    </a:ext>
                  </a:extLst>
                </a:gridCol>
                <a:gridCol w="4064000">
                  <a:extLst>
                    <a:ext uri="{9D8B030D-6E8A-4147-A177-3AD203B41FA5}">
                      <a16:colId xmlns:a16="http://schemas.microsoft.com/office/drawing/2014/main" val="4109126854"/>
                    </a:ext>
                  </a:extLst>
                </a:gridCol>
              </a:tblGrid>
              <a:tr h="370840">
                <a:tc>
                  <a:txBody>
                    <a:bodyPr/>
                    <a:lstStyle/>
                    <a:p>
                      <a:r>
                        <a:rPr lang="en-US" dirty="0">
                          <a:solidFill>
                            <a:schemeClr val="tx1"/>
                          </a:solidFill>
                        </a:rPr>
                        <a:t>EMF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Type</a:t>
                      </a:r>
                      <a:r>
                        <a:rPr lang="en-US" baseline="0" dirty="0">
                          <a:solidFill>
                            <a:schemeClr val="tx1"/>
                          </a:solidFill>
                        </a:rPr>
                        <a:t> of energy converted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9494226"/>
                  </a:ext>
                </a:extLst>
              </a:tr>
              <a:tr h="370840">
                <a:tc>
                  <a:txBody>
                    <a:bodyPr/>
                    <a:lstStyle/>
                    <a:p>
                      <a:r>
                        <a:rPr lang="en-US" dirty="0">
                          <a:solidFill>
                            <a:schemeClr val="tx1"/>
                          </a:solidFill>
                        </a:rPr>
                        <a:t>Battery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Chemical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962020"/>
                  </a:ext>
                </a:extLst>
              </a:tr>
              <a:tr h="370840">
                <a:tc>
                  <a:txBody>
                    <a:bodyPr/>
                    <a:lstStyle/>
                    <a:p>
                      <a:r>
                        <a:rPr lang="en-US" dirty="0">
                          <a:solidFill>
                            <a:schemeClr val="tx1"/>
                          </a:solidFill>
                        </a:rPr>
                        <a:t>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Mechanical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4482240"/>
                  </a:ext>
                </a:extLst>
              </a:tr>
              <a:tr h="370840">
                <a:tc>
                  <a:txBody>
                    <a:bodyPr/>
                    <a:lstStyle/>
                    <a:p>
                      <a:r>
                        <a:rPr lang="en-US" dirty="0">
                          <a:solidFill>
                            <a:schemeClr val="tx1"/>
                          </a:solidFill>
                        </a:rPr>
                        <a:t>Thermocouple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Thermal</a:t>
                      </a:r>
                      <a:r>
                        <a:rPr lang="en-US" baseline="0" dirty="0">
                          <a:solidFill>
                            <a:schemeClr val="tx1"/>
                          </a:solidFill>
                        </a:rPr>
                        <a:t> energy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134574"/>
                  </a:ext>
                </a:extLst>
              </a:tr>
              <a:tr h="370840">
                <a:tc>
                  <a:txBody>
                    <a:bodyPr/>
                    <a:lstStyle/>
                    <a:p>
                      <a:r>
                        <a:rPr lang="en-US" dirty="0">
                          <a:solidFill>
                            <a:schemeClr val="tx1"/>
                          </a:solidFill>
                        </a:rPr>
                        <a:t>Solar cell  / photovoltaic</a:t>
                      </a:r>
                      <a:r>
                        <a:rPr lang="en-US" baseline="0" dirty="0">
                          <a:solidFill>
                            <a:schemeClr val="tx1"/>
                          </a:solidFill>
                        </a:rPr>
                        <a:t> cell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Light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907082"/>
                  </a:ext>
                </a:extLst>
              </a:tr>
            </a:tbl>
          </a:graphicData>
        </a:graphic>
      </p:graphicFrame>
    </p:spTree>
    <p:extLst>
      <p:ext uri="{BB962C8B-B14F-4D97-AF65-F5344CB8AC3E}">
        <p14:creationId xmlns:p14="http://schemas.microsoft.com/office/powerpoint/2010/main" val="206888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Batteries</a:t>
            </a:r>
          </a:p>
        </p:txBody>
      </p:sp>
      <p:sp>
        <p:nvSpPr>
          <p:cNvPr id="3" name="Content Placeholder 2"/>
          <p:cNvSpPr>
            <a:spLocks noGrp="1"/>
          </p:cNvSpPr>
          <p:nvPr>
            <p:ph idx="1"/>
          </p:nvPr>
        </p:nvSpPr>
        <p:spPr>
          <a:xfrm>
            <a:off x="650137" y="2442228"/>
            <a:ext cx="8013620" cy="3952283"/>
          </a:xfrm>
        </p:spPr>
        <p:txBody>
          <a:bodyPr>
            <a:normAutofit fontScale="92500" lnSpcReduction="10000"/>
          </a:bodyPr>
          <a:lstStyle/>
          <a:p>
            <a:r>
              <a:rPr lang="en-US" sz="2400" b="1" dirty="0"/>
              <a:t>The </a:t>
            </a:r>
            <a:r>
              <a:rPr lang="en-US" sz="2400" b="1" u="sng" dirty="0"/>
              <a:t>chemical reaction </a:t>
            </a:r>
            <a:r>
              <a:rPr lang="en-US" sz="2400" b="1" dirty="0"/>
              <a:t>occurring within a battery is an oxidation reduction reaction that serves to move ions from one location to another.</a:t>
            </a:r>
          </a:p>
          <a:p>
            <a:r>
              <a:rPr lang="en-US" sz="2400" b="1" dirty="0"/>
              <a:t>The </a:t>
            </a:r>
            <a:r>
              <a:rPr lang="en-US" sz="2400" b="1" u="sng" dirty="0"/>
              <a:t>positive terminal (the cathode)</a:t>
            </a:r>
            <a:r>
              <a:rPr lang="en-US" sz="2400" b="1" dirty="0"/>
              <a:t> is where a </a:t>
            </a:r>
            <a:r>
              <a:rPr lang="en-US" sz="2400" b="1" u="sng" dirty="0"/>
              <a:t>reduction </a:t>
            </a:r>
            <a:r>
              <a:rPr lang="en-US" sz="2400" b="1" dirty="0"/>
              <a:t>occurs. (Electrons move onto chemicals.) The cathode becomes positive and a higher potential.</a:t>
            </a:r>
          </a:p>
          <a:p>
            <a:r>
              <a:rPr lang="en-US" sz="2400" b="1" dirty="0"/>
              <a:t>The </a:t>
            </a:r>
            <a:r>
              <a:rPr lang="en-US" sz="2400" b="1" u="sng" dirty="0"/>
              <a:t>negative terminal (the anode)</a:t>
            </a:r>
            <a:r>
              <a:rPr lang="en-US" sz="2400" b="1" dirty="0"/>
              <a:t> is where an </a:t>
            </a:r>
            <a:r>
              <a:rPr lang="en-US" sz="2400" b="1" u="sng" dirty="0"/>
              <a:t>oxidation </a:t>
            </a:r>
            <a:r>
              <a:rPr lang="en-US" sz="2400" b="1" dirty="0"/>
              <a:t>occurs. (Electrons are removed from chemicals.) The anode becomes negative. Lower V.</a:t>
            </a:r>
          </a:p>
          <a:p>
            <a:r>
              <a:rPr lang="en-US" sz="2400" b="1" dirty="0"/>
              <a:t>The specific chemicals used in the redox reaction identifies the names used for batteries: Cd, Zn, Li </a:t>
            </a:r>
            <a:r>
              <a:rPr lang="en-US" sz="2400" b="1" dirty="0" err="1"/>
              <a:t>etc</a:t>
            </a:r>
            <a:r>
              <a:rPr lang="en-US" sz="2400" b="1" dirty="0"/>
              <a:t>…</a:t>
            </a:r>
          </a:p>
          <a:p>
            <a:pPr marL="0" indent="0">
              <a:buNone/>
            </a:pPr>
            <a:endParaRPr lang="en-US" sz="2400" b="1" dirty="0"/>
          </a:p>
          <a:p>
            <a:endParaRPr lang="en-US" sz="2000" b="1" dirty="0"/>
          </a:p>
        </p:txBody>
      </p:sp>
      <p:grpSp>
        <p:nvGrpSpPr>
          <p:cNvPr id="13" name="Group 12"/>
          <p:cNvGrpSpPr/>
          <p:nvPr/>
        </p:nvGrpSpPr>
        <p:grpSpPr>
          <a:xfrm>
            <a:off x="8748749" y="2898922"/>
            <a:ext cx="2125577" cy="644769"/>
            <a:chOff x="8931629" y="2603500"/>
            <a:chExt cx="2125577" cy="644769"/>
          </a:xfrm>
        </p:grpSpPr>
        <p:grpSp>
          <p:nvGrpSpPr>
            <p:cNvPr id="9" name="Group 8"/>
            <p:cNvGrpSpPr/>
            <p:nvPr/>
          </p:nvGrpSpPr>
          <p:grpSpPr>
            <a:xfrm>
              <a:off x="9916367" y="2603500"/>
              <a:ext cx="152400" cy="644769"/>
              <a:chOff x="9144000" y="2419643"/>
              <a:chExt cx="152400" cy="644769"/>
            </a:xfrm>
          </p:grpSpPr>
          <p:cxnSp>
            <p:nvCxnSpPr>
              <p:cNvPr id="6" name="Straight Connector 5"/>
              <p:cNvCxnSpPr/>
              <p:nvPr/>
            </p:nvCxnSpPr>
            <p:spPr>
              <a:xfrm>
                <a:off x="9144000" y="2587771"/>
                <a:ext cx="0" cy="30851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9296400" y="2419643"/>
                <a:ext cx="0" cy="644769"/>
              </a:xfrm>
              <a:prstGeom prst="line">
                <a:avLst/>
              </a:prstGeom>
            </p:spPr>
            <p:style>
              <a:lnRef idx="1">
                <a:schemeClr val="dk1"/>
              </a:lnRef>
              <a:fillRef idx="0">
                <a:schemeClr val="dk1"/>
              </a:fillRef>
              <a:effectRef idx="0">
                <a:schemeClr val="dk1"/>
              </a:effectRef>
              <a:fontRef idx="minor">
                <a:schemeClr val="tx1"/>
              </a:fontRef>
            </p:style>
          </p:cxnSp>
        </p:grpSp>
        <p:cxnSp>
          <p:nvCxnSpPr>
            <p:cNvPr id="11" name="Straight Connector 10"/>
            <p:cNvCxnSpPr/>
            <p:nvPr/>
          </p:nvCxnSpPr>
          <p:spPr>
            <a:xfrm>
              <a:off x="10072468" y="2940148"/>
              <a:ext cx="984738"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8931629" y="2925884"/>
              <a:ext cx="984738" cy="0"/>
            </a:xfrm>
            <a:prstGeom prst="line">
              <a:avLst/>
            </a:prstGeom>
          </p:spPr>
          <p:style>
            <a:lnRef idx="1">
              <a:schemeClr val="dk1"/>
            </a:lnRef>
            <a:fillRef idx="0">
              <a:schemeClr val="dk1"/>
            </a:fillRef>
            <a:effectRef idx="0">
              <a:schemeClr val="dk1"/>
            </a:effectRef>
            <a:fontRef idx="minor">
              <a:schemeClr val="tx1"/>
            </a:fontRef>
          </p:style>
        </p:cxnSp>
      </p:grpSp>
      <p:cxnSp>
        <p:nvCxnSpPr>
          <p:cNvPr id="15" name="Straight Arrow Connector 14"/>
          <p:cNvCxnSpPr/>
          <p:nvPr/>
        </p:nvCxnSpPr>
        <p:spPr>
          <a:xfrm>
            <a:off x="9456823" y="2804880"/>
            <a:ext cx="858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9718924" y="2442228"/>
            <a:ext cx="309489" cy="369332"/>
          </a:xfrm>
          <a:prstGeom prst="rect">
            <a:avLst/>
          </a:prstGeom>
          <a:noFill/>
        </p:spPr>
        <p:txBody>
          <a:bodyPr wrap="square" rtlCol="0">
            <a:spAutoFit/>
          </a:bodyPr>
          <a:lstStyle/>
          <a:p>
            <a:r>
              <a:rPr lang="en-US"/>
              <a:t>I</a:t>
            </a:r>
          </a:p>
        </p:txBody>
      </p:sp>
      <p:sp>
        <p:nvSpPr>
          <p:cNvPr id="17" name="TextBox 16"/>
          <p:cNvSpPr txBox="1"/>
          <p:nvPr/>
        </p:nvSpPr>
        <p:spPr>
          <a:xfrm>
            <a:off x="9426342" y="2804881"/>
            <a:ext cx="310845" cy="461665"/>
          </a:xfrm>
          <a:prstGeom prst="rect">
            <a:avLst/>
          </a:prstGeom>
          <a:noFill/>
        </p:spPr>
        <p:txBody>
          <a:bodyPr wrap="square" rtlCol="0">
            <a:spAutoFit/>
          </a:bodyPr>
          <a:lstStyle/>
          <a:p>
            <a:r>
              <a:rPr lang="en-US" sz="2400" b="1" dirty="0"/>
              <a:t>-</a:t>
            </a:r>
          </a:p>
        </p:txBody>
      </p:sp>
      <p:sp>
        <p:nvSpPr>
          <p:cNvPr id="18" name="TextBox 17"/>
          <p:cNvSpPr txBox="1"/>
          <p:nvPr/>
        </p:nvSpPr>
        <p:spPr>
          <a:xfrm>
            <a:off x="9888909" y="2804880"/>
            <a:ext cx="310845" cy="461665"/>
          </a:xfrm>
          <a:prstGeom prst="rect">
            <a:avLst/>
          </a:prstGeom>
          <a:noFill/>
        </p:spPr>
        <p:txBody>
          <a:bodyPr wrap="square" rtlCol="0">
            <a:spAutoFit/>
          </a:bodyPr>
          <a:lstStyle/>
          <a:p>
            <a:r>
              <a:rPr lang="en-US" sz="2400" b="1" dirty="0"/>
              <a:t>+</a:t>
            </a:r>
          </a:p>
        </p:txBody>
      </p:sp>
      <p:grpSp>
        <p:nvGrpSpPr>
          <p:cNvPr id="14" name="Group 13">
            <a:extLst>
              <a:ext uri="{FF2B5EF4-FFF2-40B4-BE49-F238E27FC236}">
                <a16:creationId xmlns:a16="http://schemas.microsoft.com/office/drawing/2014/main" id="{FEA2C6FD-BD9D-475E-9F76-3A478CA94C11}"/>
              </a:ext>
            </a:extLst>
          </p:cNvPr>
          <p:cNvGrpSpPr/>
          <p:nvPr/>
        </p:nvGrpSpPr>
        <p:grpSpPr>
          <a:xfrm>
            <a:off x="8626828" y="3992114"/>
            <a:ext cx="3376246" cy="2169217"/>
            <a:chOff x="8626828" y="3992114"/>
            <a:chExt cx="3376246" cy="2169217"/>
          </a:xfrm>
        </p:grpSpPr>
        <p:pic>
          <p:nvPicPr>
            <p:cNvPr id="4" name="Picture 3"/>
            <p:cNvPicPr>
              <a:picLocks noChangeAspect="1"/>
            </p:cNvPicPr>
            <p:nvPr/>
          </p:nvPicPr>
          <p:blipFill rotWithShape="1">
            <a:blip r:embed="rId2"/>
            <a:srcRect l="49207" t="46971" r="24844" b="29622"/>
            <a:stretch/>
          </p:blipFill>
          <p:spPr>
            <a:xfrm>
              <a:off x="8626828" y="3992114"/>
              <a:ext cx="3376246" cy="1712238"/>
            </a:xfrm>
            <a:prstGeom prst="rect">
              <a:avLst/>
            </a:prstGeom>
          </p:spPr>
        </p:pic>
        <p:cxnSp>
          <p:nvCxnSpPr>
            <p:cNvPr id="8" name="Straight Arrow Connector 7">
              <a:extLst>
                <a:ext uri="{FF2B5EF4-FFF2-40B4-BE49-F238E27FC236}">
                  <a16:creationId xmlns:a16="http://schemas.microsoft.com/office/drawing/2014/main" id="{6B612007-C468-4F63-8892-1ACEA5EC39C3}"/>
                </a:ext>
              </a:extLst>
            </p:cNvPr>
            <p:cNvCxnSpPr/>
            <p:nvPr/>
          </p:nvCxnSpPr>
          <p:spPr>
            <a:xfrm>
              <a:off x="9594574" y="5884332"/>
              <a:ext cx="14974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B83501-1426-4D6E-A008-0796F22BFF67}"/>
                </a:ext>
              </a:extLst>
            </p:cNvPr>
            <p:cNvSpPr txBox="1"/>
            <p:nvPr/>
          </p:nvSpPr>
          <p:spPr>
            <a:xfrm>
              <a:off x="9885887" y="5884332"/>
              <a:ext cx="716863" cy="276999"/>
            </a:xfrm>
            <a:prstGeom prst="rect">
              <a:avLst/>
            </a:prstGeom>
            <a:noFill/>
          </p:spPr>
          <p:txBody>
            <a:bodyPr wrap="none" rtlCol="0">
              <a:spAutoFit/>
            </a:bodyPr>
            <a:lstStyle/>
            <a:p>
              <a:r>
                <a:rPr lang="en-US" sz="1200" dirty="0">
                  <a:solidFill>
                    <a:schemeClr val="accent1"/>
                  </a:solidFill>
                </a:rPr>
                <a:t>current</a:t>
              </a:r>
            </a:p>
          </p:txBody>
        </p:sp>
      </p:grpSp>
    </p:spTree>
    <p:extLst>
      <p:ext uri="{BB962C8B-B14F-4D97-AF65-F5344CB8AC3E}">
        <p14:creationId xmlns:p14="http://schemas.microsoft.com/office/powerpoint/2010/main" val="118604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Batteries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537" y="2293034"/>
            <a:ext cx="4461257" cy="2074093"/>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955" y="4438486"/>
            <a:ext cx="5128280" cy="2164134"/>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110980" y="1381617"/>
            <a:ext cx="3964577" cy="5221003"/>
          </a:xfrm>
        </p:spPr>
      </p:pic>
    </p:spTree>
    <p:extLst>
      <p:ext uri="{BB962C8B-B14F-4D97-AF65-F5344CB8AC3E}">
        <p14:creationId xmlns:p14="http://schemas.microsoft.com/office/powerpoint/2010/main" val="400968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batteries</a:t>
            </a:r>
          </a:p>
        </p:txBody>
      </p:sp>
      <p:sp>
        <p:nvSpPr>
          <p:cNvPr id="5" name="Content Placeholder 4"/>
          <p:cNvSpPr>
            <a:spLocks noGrp="1"/>
          </p:cNvSpPr>
          <p:nvPr>
            <p:ph idx="1"/>
          </p:nvPr>
        </p:nvSpPr>
        <p:spPr>
          <a:xfrm>
            <a:off x="1169022" y="2603499"/>
            <a:ext cx="5680957" cy="3642317"/>
          </a:xfrm>
        </p:spPr>
        <p:txBody>
          <a:bodyPr>
            <a:normAutofit fontScale="92500" lnSpcReduction="10000"/>
          </a:bodyPr>
          <a:lstStyle/>
          <a:p>
            <a:r>
              <a:rPr lang="en-US" sz="2200" b="1" u="sng" dirty="0"/>
              <a:t>Real batteries have an internal resistance</a:t>
            </a:r>
            <a:r>
              <a:rPr lang="en-US" sz="2200" b="1" dirty="0"/>
              <a:t>.</a:t>
            </a:r>
          </a:p>
          <a:p>
            <a:r>
              <a:rPr lang="en-US" sz="2000" b="1" dirty="0"/>
              <a:t>The terminal potential difference, V,  is not exactly equal to the electromotive force, </a:t>
            </a:r>
            <a:r>
              <a:rPr lang="en-US" sz="2000" b="1" dirty="0">
                <a:sym typeface="Euclid Symbol" panose="05050102010706020507" pitchFamily="18" charset="2"/>
              </a:rPr>
              <a:t>, but is something less because some energy gets dissipated by the internal resistance, r.</a:t>
            </a:r>
          </a:p>
          <a:p>
            <a:r>
              <a:rPr lang="en-US" sz="2400" b="1" dirty="0">
                <a:sym typeface="Euclid Symbol" panose="05050102010706020507" pitchFamily="18" charset="2"/>
              </a:rPr>
              <a:t>V =  - </a:t>
            </a:r>
            <a:r>
              <a:rPr lang="en-US" sz="2400" b="1" dirty="0" err="1">
                <a:sym typeface="Euclid Symbol" panose="05050102010706020507" pitchFamily="18" charset="2"/>
              </a:rPr>
              <a:t>Ir</a:t>
            </a:r>
            <a:endParaRPr lang="en-US" sz="2400" b="1" dirty="0">
              <a:sym typeface="Euclid Symbol" panose="05050102010706020507" pitchFamily="18" charset="2"/>
            </a:endParaRPr>
          </a:p>
          <a:p>
            <a:r>
              <a:rPr lang="en-US" sz="2400" b="1" dirty="0">
                <a:sym typeface="Euclid Symbol" panose="05050102010706020507" pitchFamily="18" charset="2"/>
              </a:rPr>
              <a:t>V =  only if the current = 0</a:t>
            </a:r>
          </a:p>
          <a:p>
            <a:r>
              <a:rPr lang="en-US" sz="2400" b="1" dirty="0">
                <a:sym typeface="Euclid Symbol" panose="05050102010706020507" pitchFamily="18" charset="2"/>
              </a:rPr>
              <a:t>Treat the internal resistance as another </a:t>
            </a:r>
            <a:r>
              <a:rPr lang="en-US" sz="2400" b="1" u="sng" dirty="0">
                <a:sym typeface="Euclid Symbol" panose="05050102010706020507" pitchFamily="18" charset="2"/>
              </a:rPr>
              <a:t>resistor connected in series </a:t>
            </a:r>
            <a:r>
              <a:rPr lang="en-US" sz="2400" b="1" dirty="0">
                <a:sym typeface="Euclid Symbol" panose="05050102010706020507" pitchFamily="18" charset="2"/>
              </a:rPr>
              <a:t>next to the battery.</a:t>
            </a:r>
          </a:p>
          <a:p>
            <a:pPr marL="0" indent="0">
              <a:buNone/>
            </a:pPr>
            <a:endParaRPr lang="en-US" sz="2400" b="1" dirty="0"/>
          </a:p>
        </p:txBody>
      </p:sp>
      <p:pic>
        <p:nvPicPr>
          <p:cNvPr id="6" name="Picture 5"/>
          <p:cNvPicPr>
            <a:picLocks noChangeAspect="1"/>
          </p:cNvPicPr>
          <p:nvPr/>
        </p:nvPicPr>
        <p:blipFill rotWithShape="1">
          <a:blip r:embed="rId2"/>
          <a:srcRect l="6493" t="39984" r="53237" b="18351"/>
          <a:stretch/>
        </p:blipFill>
        <p:spPr>
          <a:xfrm>
            <a:off x="6970643" y="2603500"/>
            <a:ext cx="4884054" cy="2841140"/>
          </a:xfrm>
          <a:prstGeom prst="rect">
            <a:avLst/>
          </a:prstGeom>
        </p:spPr>
      </p:pic>
    </p:spTree>
    <p:extLst>
      <p:ext uri="{BB962C8B-B14F-4D97-AF65-F5344CB8AC3E}">
        <p14:creationId xmlns:p14="http://schemas.microsoft.com/office/powerpoint/2010/main" val="201328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Problems</a:t>
            </a:r>
          </a:p>
        </p:txBody>
      </p:sp>
      <p:sp>
        <p:nvSpPr>
          <p:cNvPr id="3" name="Content Placeholder 2"/>
          <p:cNvSpPr>
            <a:spLocks noGrp="1"/>
          </p:cNvSpPr>
          <p:nvPr>
            <p:ph idx="1"/>
          </p:nvPr>
        </p:nvSpPr>
        <p:spPr>
          <a:xfrm>
            <a:off x="1154955" y="2603500"/>
            <a:ext cx="2766116" cy="3416300"/>
          </a:xfrm>
        </p:spPr>
        <p:txBody>
          <a:bodyPr>
            <a:normAutofit/>
          </a:bodyPr>
          <a:lstStyle/>
          <a:p>
            <a:r>
              <a:rPr lang="en-US" sz="2400" b="1" dirty="0"/>
              <a:t>Find the EMF of the battery and the internal resistance for the graph.</a:t>
            </a:r>
            <a:endParaRPr lang="en-US" dirty="0"/>
          </a:p>
        </p:txBody>
      </p:sp>
      <p:pic>
        <p:nvPicPr>
          <p:cNvPr id="5" name="Picture 4"/>
          <p:cNvPicPr>
            <a:picLocks noChangeAspect="1"/>
          </p:cNvPicPr>
          <p:nvPr/>
        </p:nvPicPr>
        <p:blipFill rotWithShape="1">
          <a:blip r:embed="rId2"/>
          <a:srcRect l="6493" t="39984" r="53237" b="18351"/>
          <a:stretch/>
        </p:blipFill>
        <p:spPr>
          <a:xfrm>
            <a:off x="4541003" y="2324531"/>
            <a:ext cx="7065721" cy="4110254"/>
          </a:xfrm>
          <a:prstGeom prst="rect">
            <a:avLst/>
          </a:prstGeom>
        </p:spPr>
      </p:pic>
    </p:spTree>
    <p:extLst>
      <p:ext uri="{BB962C8B-B14F-4D97-AF65-F5344CB8AC3E}">
        <p14:creationId xmlns:p14="http://schemas.microsoft.com/office/powerpoint/2010/main" val="395455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Problems</a:t>
            </a:r>
          </a:p>
        </p:txBody>
      </p:sp>
      <p:sp>
        <p:nvSpPr>
          <p:cNvPr id="3" name="Content Placeholder 2"/>
          <p:cNvSpPr>
            <a:spLocks noGrp="1"/>
          </p:cNvSpPr>
          <p:nvPr>
            <p:ph idx="1"/>
          </p:nvPr>
        </p:nvSpPr>
        <p:spPr/>
        <p:txBody>
          <a:bodyPr>
            <a:normAutofit/>
          </a:bodyPr>
          <a:lstStyle/>
          <a:p>
            <a:r>
              <a:rPr lang="en-US" sz="2800" b="1" dirty="0"/>
              <a:t>A R</a:t>
            </a:r>
            <a:r>
              <a:rPr lang="en-US" sz="2800" b="1" baseline="-25000" dirty="0"/>
              <a:t>1</a:t>
            </a:r>
            <a:r>
              <a:rPr lang="en-US" sz="2800" b="1" dirty="0"/>
              <a:t> = 4 </a:t>
            </a:r>
            <a:r>
              <a:rPr lang="en-US" sz="2800" b="1" dirty="0">
                <a:sym typeface="Euclid Symbol" panose="05050102010706020507" pitchFamily="18" charset="2"/>
              </a:rPr>
              <a:t>, R</a:t>
            </a:r>
            <a:r>
              <a:rPr lang="en-US" sz="2800" b="1" baseline="-25000" dirty="0">
                <a:sym typeface="Euclid Symbol" panose="05050102010706020507" pitchFamily="18" charset="2"/>
              </a:rPr>
              <a:t>2</a:t>
            </a:r>
            <a:r>
              <a:rPr lang="en-US" sz="2800" b="1" dirty="0">
                <a:sym typeface="Euclid Symbol" panose="05050102010706020507" pitchFamily="18" charset="2"/>
              </a:rPr>
              <a:t> = 3 , and R</a:t>
            </a:r>
            <a:r>
              <a:rPr lang="en-US" sz="2800" b="1" baseline="-25000" dirty="0">
                <a:sym typeface="Euclid Symbol" panose="05050102010706020507" pitchFamily="18" charset="2"/>
              </a:rPr>
              <a:t>3</a:t>
            </a:r>
            <a:r>
              <a:rPr lang="en-US" sz="2800" b="1" dirty="0">
                <a:sym typeface="Euclid Symbol" panose="05050102010706020507" pitchFamily="18" charset="2"/>
              </a:rPr>
              <a:t> = 6 </a:t>
            </a:r>
            <a:r>
              <a:rPr lang="en-US" sz="2800" b="1" dirty="0"/>
              <a:t>  </a:t>
            </a:r>
            <a:r>
              <a:rPr lang="en-US" sz="2800" b="1" dirty="0">
                <a:sym typeface="Euclid Symbol" panose="05050102010706020507" pitchFamily="18" charset="2"/>
              </a:rPr>
              <a:t>are connected to a 18V power source as shown. Solve the resulting circuit if the battery has an internal resistance of 0.10 .</a:t>
            </a:r>
            <a:endParaRPr lang="en-US" sz="2800" b="1" dirty="0"/>
          </a:p>
          <a:p>
            <a:endParaRPr lang="en-US" sz="2000" b="1"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074" y="4060557"/>
            <a:ext cx="4735996" cy="2197988"/>
          </a:xfrm>
          <a:prstGeom prst="rect">
            <a:avLst/>
          </a:prstGeom>
        </p:spPr>
      </p:pic>
    </p:spTree>
    <p:extLst>
      <p:ext uri="{BB962C8B-B14F-4D97-AF65-F5344CB8AC3E}">
        <p14:creationId xmlns:p14="http://schemas.microsoft.com/office/powerpoint/2010/main" val="42732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Problems</a:t>
            </a:r>
          </a:p>
        </p:txBody>
      </p:sp>
      <p:sp>
        <p:nvSpPr>
          <p:cNvPr id="3" name="Content Placeholder 2"/>
          <p:cNvSpPr>
            <a:spLocks noGrp="1"/>
          </p:cNvSpPr>
          <p:nvPr>
            <p:ph idx="1"/>
          </p:nvPr>
        </p:nvSpPr>
        <p:spPr/>
        <p:txBody>
          <a:bodyPr>
            <a:normAutofit/>
          </a:bodyPr>
          <a:lstStyle/>
          <a:p>
            <a:pPr marL="0" indent="0">
              <a:buNone/>
            </a:pPr>
            <a:endParaRPr lang="en-US" sz="2400" dirty="0"/>
          </a:p>
          <a:p>
            <a:r>
              <a:rPr lang="en-US" sz="2400" b="1" dirty="0"/>
              <a:t>When two resistors, each of resistance 8 </a:t>
            </a:r>
            <a:r>
              <a:rPr lang="en-US" sz="2400" b="1" dirty="0">
                <a:sym typeface="Euclid Symbol" panose="05050102010706020507" pitchFamily="18" charset="2"/>
              </a:rPr>
              <a:t> are connected in parallel with a battery, the current leaving the battery is  2.5 A. When the same two resistors are connected in series with the battery, the total current in the circuit is 0.65 A. What is the EMF of the battery and the internal resistance?</a:t>
            </a:r>
            <a:endParaRPr lang="en-US" sz="2400" dirty="0"/>
          </a:p>
          <a:p>
            <a:endParaRPr lang="en-US" dirty="0"/>
          </a:p>
        </p:txBody>
      </p:sp>
    </p:spTree>
    <p:extLst>
      <p:ext uri="{BB962C8B-B14F-4D97-AF65-F5344CB8AC3E}">
        <p14:creationId xmlns:p14="http://schemas.microsoft.com/office/powerpoint/2010/main" val="8401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a:t>
            </a:r>
          </a:p>
        </p:txBody>
      </p:sp>
      <p:sp>
        <p:nvSpPr>
          <p:cNvPr id="3" name="Content Placeholder 2"/>
          <p:cNvSpPr>
            <a:spLocks noGrp="1"/>
          </p:cNvSpPr>
          <p:nvPr>
            <p:ph idx="1"/>
          </p:nvPr>
        </p:nvSpPr>
        <p:spPr>
          <a:xfrm>
            <a:off x="659009" y="2618998"/>
            <a:ext cx="4439933" cy="3416300"/>
          </a:xfrm>
        </p:spPr>
        <p:txBody>
          <a:bodyPr>
            <a:normAutofit/>
          </a:bodyPr>
          <a:lstStyle/>
          <a:p>
            <a:r>
              <a:rPr lang="en-US" sz="2400" b="1" u="sng" dirty="0"/>
              <a:t>Capacity</a:t>
            </a:r>
            <a:r>
              <a:rPr lang="en-US" sz="2400" b="1" dirty="0"/>
              <a:t> is the amount off charge a battery can deliver in its lifetime. Higher current, shorter life.</a:t>
            </a:r>
            <a:endParaRPr lang="en-US" sz="2400" b="1" u="sng" dirty="0"/>
          </a:p>
          <a:p>
            <a:r>
              <a:rPr lang="en-US" sz="2400" b="1" dirty="0"/>
              <a:t>The terminal potential varies some as a cell discharges.</a:t>
            </a:r>
          </a:p>
        </p:txBody>
      </p:sp>
      <p:pic>
        <p:nvPicPr>
          <p:cNvPr id="4" name="Picture 3"/>
          <p:cNvPicPr>
            <a:picLocks noChangeAspect="1"/>
          </p:cNvPicPr>
          <p:nvPr/>
        </p:nvPicPr>
        <p:blipFill rotWithShape="1">
          <a:blip r:embed="rId2"/>
          <a:srcRect l="6068" t="19086" r="67768" b="44568"/>
          <a:stretch/>
        </p:blipFill>
        <p:spPr>
          <a:xfrm>
            <a:off x="5535660" y="1680632"/>
            <a:ext cx="5989587" cy="4677817"/>
          </a:xfrm>
          <a:prstGeom prst="rect">
            <a:avLst/>
          </a:prstGeom>
        </p:spPr>
      </p:pic>
    </p:spTree>
    <p:extLst>
      <p:ext uri="{BB962C8B-B14F-4D97-AF65-F5344CB8AC3E}">
        <p14:creationId xmlns:p14="http://schemas.microsoft.com/office/powerpoint/2010/main" val="33642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32671</TotalTime>
  <Words>904</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PowerPoint Presentation</vt:lpstr>
      <vt:lpstr>Electromotive Force</vt:lpstr>
      <vt:lpstr>Ideal Batteries</vt:lpstr>
      <vt:lpstr>Types of Batteries</vt:lpstr>
      <vt:lpstr>Real batteries</vt:lpstr>
      <vt:lpstr>Sample Problems</vt:lpstr>
      <vt:lpstr>Sample Problems</vt:lpstr>
      <vt:lpstr>Sample Problems</vt:lpstr>
      <vt:lpstr>Capacity</vt:lpstr>
      <vt:lpstr>Charging a battery</vt:lpstr>
      <vt:lpstr>Galvanometers</vt:lpstr>
      <vt:lpstr>Potential Dividers</vt:lpstr>
      <vt:lpstr>A potential divider</vt:lpstr>
      <vt:lpstr>Potential divider problem</vt:lpstr>
      <vt:lpstr>Exit slip and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460</cp:revision>
  <cp:lastPrinted>2020-02-06T00:15:56Z</cp:lastPrinted>
  <dcterms:created xsi:type="dcterms:W3CDTF">2015-08-11T02:33:52Z</dcterms:created>
  <dcterms:modified xsi:type="dcterms:W3CDTF">2020-02-07T16:57:02Z</dcterms:modified>
</cp:coreProperties>
</file>